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"/>
  </p:notesMasterIdLst>
  <p:sldIdLst>
    <p:sldId id="256" r:id="rId2"/>
    <p:sldId id="260" r:id="rId3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kayama masanobu" initials="wm" lastIdx="1" clrIdx="0">
    <p:extLst>
      <p:ext uri="{19B8F6BF-5375-455C-9EA6-DF929625EA0E}">
        <p15:presenceInfo xmlns:p15="http://schemas.microsoft.com/office/powerpoint/2012/main" userId="fd8550ac57690e2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871" cy="502677"/>
          </a:xfrm>
          <a:prstGeom prst="rect">
            <a:avLst/>
          </a:prstGeom>
        </p:spPr>
        <p:txBody>
          <a:bodyPr vert="horz" lIns="96550" tIns="48275" rIns="96550" bIns="4827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2"/>
            <a:ext cx="2984871" cy="502677"/>
          </a:xfrm>
          <a:prstGeom prst="rect">
            <a:avLst/>
          </a:prstGeom>
        </p:spPr>
        <p:txBody>
          <a:bodyPr vert="horz" lIns="96550" tIns="48275" rIns="96550" bIns="48275" rtlCol="0"/>
          <a:lstStyle>
            <a:lvl1pPr algn="r">
              <a:defRPr sz="1300"/>
            </a:lvl1pPr>
          </a:lstStyle>
          <a:p>
            <a:fld id="{3126C369-3DF1-4D5A-AF55-C5800AFD373D}" type="datetimeFigureOut">
              <a:rPr kumimoji="1" lang="ja-JP" altLang="en-US" smtClean="0"/>
              <a:t>2025/11/30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0" tIns="48275" rIns="96550" bIns="4827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8" y="4821510"/>
            <a:ext cx="5510530" cy="3944869"/>
          </a:xfrm>
          <a:prstGeom prst="rect">
            <a:avLst/>
          </a:prstGeom>
        </p:spPr>
        <p:txBody>
          <a:bodyPr vert="horz" lIns="96550" tIns="48275" rIns="96550" bIns="4827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43"/>
            <a:ext cx="2984871" cy="502674"/>
          </a:xfrm>
          <a:prstGeom prst="rect">
            <a:avLst/>
          </a:prstGeom>
        </p:spPr>
        <p:txBody>
          <a:bodyPr vert="horz" lIns="96550" tIns="48275" rIns="96550" bIns="4827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6043"/>
            <a:ext cx="2984871" cy="502674"/>
          </a:xfrm>
          <a:prstGeom prst="rect">
            <a:avLst/>
          </a:prstGeom>
        </p:spPr>
        <p:txBody>
          <a:bodyPr vert="horz" lIns="96550" tIns="48275" rIns="96550" bIns="48275" rtlCol="0" anchor="b"/>
          <a:lstStyle>
            <a:lvl1pPr algn="r">
              <a:defRPr sz="1300"/>
            </a:lvl1pPr>
          </a:lstStyle>
          <a:p>
            <a:fld id="{A980C3D4-DEF5-4FC1-A678-CDFF9B588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45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0C3D4-DEF5-4FC1-A678-CDFF9B58833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69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3B6E-A00F-4583-9AC7-7C7A7E38B06B}" type="datetimeFigureOut">
              <a:rPr kumimoji="1" lang="ja-JP" altLang="en-US" smtClean="0"/>
              <a:t>2025/11/30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B7A7-81EE-416D-A975-689BE7658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80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3B6E-A00F-4583-9AC7-7C7A7E38B06B}" type="datetimeFigureOut">
              <a:rPr kumimoji="1" lang="ja-JP" altLang="en-US" smtClean="0"/>
              <a:t>2025/11/30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B7A7-81EE-416D-A975-689BE7658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88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3B6E-A00F-4583-9AC7-7C7A7E38B06B}" type="datetimeFigureOut">
              <a:rPr kumimoji="1" lang="ja-JP" altLang="en-US" smtClean="0"/>
              <a:t>2025/11/30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B7A7-81EE-416D-A975-689BE7658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02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3B6E-A00F-4583-9AC7-7C7A7E38B06B}" type="datetimeFigureOut">
              <a:rPr kumimoji="1" lang="ja-JP" altLang="en-US" smtClean="0"/>
              <a:t>2025/11/30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B7A7-81EE-416D-A975-689BE7658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89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3B6E-A00F-4583-9AC7-7C7A7E38B06B}" type="datetimeFigureOut">
              <a:rPr kumimoji="1" lang="ja-JP" altLang="en-US" smtClean="0"/>
              <a:t>2025/11/30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B7A7-81EE-416D-A975-689BE7658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62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3B6E-A00F-4583-9AC7-7C7A7E38B06B}" type="datetimeFigureOut">
              <a:rPr kumimoji="1" lang="ja-JP" altLang="en-US" smtClean="0"/>
              <a:t>2025/11/30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B7A7-81EE-416D-A975-689BE7658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38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3B6E-A00F-4583-9AC7-7C7A7E38B06B}" type="datetimeFigureOut">
              <a:rPr kumimoji="1" lang="ja-JP" altLang="en-US" smtClean="0"/>
              <a:t>2025/11/30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B7A7-81EE-416D-A975-689BE7658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2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3B6E-A00F-4583-9AC7-7C7A7E38B06B}" type="datetimeFigureOut">
              <a:rPr kumimoji="1" lang="ja-JP" altLang="en-US" smtClean="0"/>
              <a:t>2025/11/30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B7A7-81EE-416D-A975-689BE7658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51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3B6E-A00F-4583-9AC7-7C7A7E38B06B}" type="datetimeFigureOut">
              <a:rPr kumimoji="1" lang="ja-JP" altLang="en-US" smtClean="0"/>
              <a:t>2025/11/30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B7A7-81EE-416D-A975-689BE7658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93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3B6E-A00F-4583-9AC7-7C7A7E38B06B}" type="datetimeFigureOut">
              <a:rPr kumimoji="1" lang="ja-JP" altLang="en-US" smtClean="0"/>
              <a:t>2025/11/30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B7A7-81EE-416D-A975-689BE7658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3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3B6E-A00F-4583-9AC7-7C7A7E38B06B}" type="datetimeFigureOut">
              <a:rPr kumimoji="1" lang="ja-JP" altLang="en-US" smtClean="0"/>
              <a:t>2025/11/30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B7A7-81EE-416D-A975-689BE7658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21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3B6E-A00F-4583-9AC7-7C7A7E38B06B}" type="datetimeFigureOut">
              <a:rPr kumimoji="1" lang="ja-JP" altLang="en-US" smtClean="0"/>
              <a:t>2025/11/30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7B7A7-81EE-416D-A975-689BE7658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14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wakayama@m-gijyutu.com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E4DD5A-70BC-2622-2F0B-53CBB06E094F}"/>
              </a:ext>
            </a:extLst>
          </p:cNvPr>
          <p:cNvSpPr/>
          <p:nvPr/>
        </p:nvSpPr>
        <p:spPr>
          <a:xfrm>
            <a:off x="6156" y="-9900"/>
            <a:ext cx="9146776" cy="6857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14C8F32-F73D-C6F1-88BD-A10E4DE3F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3868" y="511802"/>
            <a:ext cx="5588633" cy="549773"/>
          </a:xfrm>
          <a:noFill/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ガレ－ジの</a:t>
            </a:r>
            <a:r>
              <a:rPr lang="ja-JP" altLang="en-US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修</a:t>
            </a:r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理・補</a:t>
            </a:r>
            <a:r>
              <a:rPr lang="ja-JP" altLang="en-US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強</a:t>
            </a:r>
            <a:endParaRPr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E9D1EE-3585-3F76-6569-3D3CDD4ED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44" y="3533440"/>
            <a:ext cx="9055546" cy="3227496"/>
          </a:xfrm>
          <a:noFill/>
          <a:ln w="19050">
            <a:solidFill>
              <a:schemeClr val="tx1"/>
            </a:solidFill>
          </a:ln>
        </p:spPr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6160BC-28BC-9A8F-5AAE-36CEBDB08772}"/>
              </a:ext>
            </a:extLst>
          </p:cNvPr>
          <p:cNvSpPr txBox="1"/>
          <p:nvPr/>
        </p:nvSpPr>
        <p:spPr>
          <a:xfrm>
            <a:off x="4451780" y="3241020"/>
            <a:ext cx="2199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補強後のイメ－ジ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ACCF9C5-3381-E13A-EE02-8832F2BB5E7C}"/>
              </a:ext>
            </a:extLst>
          </p:cNvPr>
          <p:cNvSpPr txBox="1"/>
          <p:nvPr/>
        </p:nvSpPr>
        <p:spPr>
          <a:xfrm>
            <a:off x="7764779" y="235489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</a:t>
            </a:r>
            <a:r>
              <a:rPr lang="en-US" altLang="ja-JP" sz="1100" dirty="0"/>
              <a:t>2025.11.29</a:t>
            </a:r>
            <a:endParaRPr lang="ja-JP" altLang="en-US" sz="1100" dirty="0"/>
          </a:p>
        </p:txBody>
      </p:sp>
      <p:sp>
        <p:nvSpPr>
          <p:cNvPr id="17" name="加算記号 16">
            <a:extLst>
              <a:ext uri="{FF2B5EF4-FFF2-40B4-BE49-F238E27FC236}">
                <a16:creationId xmlns:a16="http://schemas.microsoft.com/office/drawing/2014/main" id="{3D844298-EA15-BE00-EBED-E9CEDE86FE31}"/>
              </a:ext>
            </a:extLst>
          </p:cNvPr>
          <p:cNvSpPr/>
          <p:nvPr/>
        </p:nvSpPr>
        <p:spPr>
          <a:xfrm>
            <a:off x="2248063" y="2375769"/>
            <a:ext cx="247413" cy="261839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88E637E-DC8F-016D-3B21-DF7350E0A952}"/>
              </a:ext>
            </a:extLst>
          </p:cNvPr>
          <p:cNvSpPr txBox="1"/>
          <p:nvPr/>
        </p:nvSpPr>
        <p:spPr>
          <a:xfrm>
            <a:off x="590242" y="3590409"/>
            <a:ext cx="786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accent1">
                    <a:lumMod val="50000"/>
                  </a:schemeClr>
                </a:solidFill>
              </a:rPr>
              <a:t>       ＜雪の重みで変形した屋根の</a:t>
            </a:r>
            <a:r>
              <a:rPr lang="ja-JP" altLang="en-US" sz="1400" b="1" dirty="0">
                <a:solidFill>
                  <a:srgbClr val="FF0000"/>
                </a:solidFill>
              </a:rPr>
              <a:t>修</a:t>
            </a:r>
            <a:r>
              <a:rPr lang="ja-JP" altLang="en-US" sz="1400" b="1" dirty="0">
                <a:solidFill>
                  <a:srgbClr val="002060"/>
                </a:solidFill>
              </a:rPr>
              <a:t>理</a:t>
            </a:r>
            <a:r>
              <a:rPr lang="ja-JP" altLang="en-US" sz="1400" b="1" dirty="0">
                <a:solidFill>
                  <a:schemeClr val="accent1">
                    <a:lumMod val="50000"/>
                  </a:schemeClr>
                </a:solidFill>
              </a:rPr>
              <a:t>と補</a:t>
            </a:r>
            <a:r>
              <a:rPr lang="ja-JP" altLang="en-US" sz="1400" b="1" dirty="0">
                <a:solidFill>
                  <a:srgbClr val="FF0000"/>
                </a:solidFill>
              </a:rPr>
              <a:t>強</a:t>
            </a:r>
            <a:r>
              <a:rPr lang="ja-JP" altLang="en-US" sz="1400" b="1" dirty="0">
                <a:solidFill>
                  <a:schemeClr val="accent1">
                    <a:lumMod val="50000"/>
                  </a:schemeClr>
                </a:solidFill>
              </a:rPr>
              <a:t>で、あなたの大切なガレ－ジと</a:t>
            </a:r>
            <a:r>
              <a:rPr lang="ja-JP" altLang="en-US" sz="1400" b="1" dirty="0">
                <a:solidFill>
                  <a:srgbClr val="FF0000"/>
                </a:solidFill>
              </a:rPr>
              <a:t>車</a:t>
            </a:r>
            <a:r>
              <a:rPr lang="ja-JP" altLang="en-US" sz="1400" b="1" dirty="0">
                <a:solidFill>
                  <a:schemeClr val="accent1">
                    <a:lumMod val="50000"/>
                  </a:schemeClr>
                </a:solidFill>
              </a:rPr>
              <a:t>を守りましょう＞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A0166E8-8B6E-BFA8-432E-FAD28973616F}"/>
              </a:ext>
            </a:extLst>
          </p:cNvPr>
          <p:cNvSpPr txBox="1"/>
          <p:nvPr/>
        </p:nvSpPr>
        <p:spPr>
          <a:xfrm>
            <a:off x="36157" y="3871563"/>
            <a:ext cx="6497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　</a:t>
            </a:r>
            <a:r>
              <a:rPr lang="ja-JP" altLang="en-US" sz="1200" b="1" dirty="0"/>
              <a:t>主 な 特 徴</a:t>
            </a:r>
            <a:r>
              <a:rPr lang="ja-JP" altLang="en-US" sz="1200" dirty="0"/>
              <a:t>　 高額な建て替え不要！</a:t>
            </a:r>
            <a:r>
              <a:rPr lang="ja-JP" altLang="en-US" sz="1200" b="1" dirty="0"/>
              <a:t>低コスト</a:t>
            </a:r>
            <a:r>
              <a:rPr lang="ja-JP" altLang="en-US" sz="1200" dirty="0"/>
              <a:t>でガレ－ジを</a:t>
            </a:r>
            <a:r>
              <a:rPr lang="ja-JP" altLang="en-US" sz="1200" b="1" dirty="0"/>
              <a:t>長持ち</a:t>
            </a:r>
            <a:r>
              <a:rPr lang="ja-JP" altLang="en-US" sz="1200" dirty="0"/>
              <a:t>させる。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E442C0-20D9-AA9A-82AE-7EDDAC9106CD}"/>
              </a:ext>
            </a:extLst>
          </p:cNvPr>
          <p:cNvSpPr txBox="1"/>
          <p:nvPr/>
        </p:nvSpPr>
        <p:spPr>
          <a:xfrm>
            <a:off x="604465" y="4128399"/>
            <a:ext cx="8256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     　 既存のガレ－ジに多少の</a:t>
            </a:r>
            <a:r>
              <a:rPr lang="ja-JP" altLang="en-US" sz="1200" b="1" dirty="0"/>
              <a:t>変形</a:t>
            </a:r>
            <a:r>
              <a:rPr lang="ja-JP" altLang="en-US" sz="1200" dirty="0"/>
              <a:t>があってもジャッキによる</a:t>
            </a:r>
            <a:r>
              <a:rPr lang="ja-JP" altLang="en-US" sz="1200" b="1" dirty="0"/>
              <a:t>復元</a:t>
            </a:r>
            <a:r>
              <a:rPr lang="ja-JP" altLang="en-US" sz="1200" dirty="0"/>
              <a:t>と</a:t>
            </a:r>
            <a:r>
              <a:rPr lang="ja-JP" altLang="en-US" sz="1200" b="1" dirty="0"/>
              <a:t>可動式</a:t>
            </a:r>
            <a:r>
              <a:rPr lang="ja-JP" altLang="en-US" sz="1200" dirty="0"/>
              <a:t>補強キットが設置可能。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974AC9D-B6DE-1124-50E8-CBF99E478A41}"/>
              </a:ext>
            </a:extLst>
          </p:cNvPr>
          <p:cNvSpPr txBox="1"/>
          <p:nvPr/>
        </p:nvSpPr>
        <p:spPr>
          <a:xfrm>
            <a:off x="29174" y="5039041"/>
            <a:ext cx="907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　</a:t>
            </a:r>
            <a:r>
              <a:rPr lang="ja-JP" altLang="en-US" sz="1200" b="1" dirty="0"/>
              <a:t>価 格 情 報     修理</a:t>
            </a:r>
            <a:r>
              <a:rPr lang="ja-JP" altLang="en-US" sz="1200" dirty="0"/>
              <a:t>は現地確認見積にて、</a:t>
            </a:r>
            <a:r>
              <a:rPr lang="ja-JP" altLang="en-US" sz="1200" b="1" dirty="0"/>
              <a:t>雪庇対策</a:t>
            </a:r>
            <a:r>
              <a:rPr lang="ja-JP" altLang="en-US" sz="1200" dirty="0"/>
              <a:t>補強は</a:t>
            </a:r>
            <a:r>
              <a:rPr lang="en-US" altLang="ja-JP" sz="1200" dirty="0"/>
              <a:t>3</a:t>
            </a:r>
            <a:r>
              <a:rPr lang="ja-JP" altLang="en-US" sz="1200" dirty="0"/>
              <a:t>万</a:t>
            </a:r>
            <a:r>
              <a:rPr lang="en-US" altLang="ja-JP" sz="1200" dirty="0"/>
              <a:t>5</a:t>
            </a:r>
            <a:r>
              <a:rPr lang="ja-JP" altLang="en-US" sz="1200" dirty="0"/>
              <a:t>千円～</a:t>
            </a:r>
            <a:r>
              <a:rPr lang="en-US" altLang="ja-JP" sz="1200" dirty="0"/>
              <a:t>/</a:t>
            </a:r>
            <a:r>
              <a:rPr lang="ja-JP" altLang="en-US" sz="1200" dirty="0"/>
              <a:t>キット、</a:t>
            </a:r>
            <a:r>
              <a:rPr lang="ja-JP" altLang="en-US" sz="1200" b="1" dirty="0"/>
              <a:t>雪下ろし</a:t>
            </a:r>
            <a:r>
              <a:rPr lang="ja-JP" altLang="en-US" sz="1200" dirty="0"/>
              <a:t>軽減補強は５万円～</a:t>
            </a:r>
            <a:r>
              <a:rPr lang="en-US" altLang="ja-JP" sz="1200" dirty="0"/>
              <a:t>/</a:t>
            </a:r>
            <a:r>
              <a:rPr lang="ja-JP" altLang="en-US" sz="1200" dirty="0"/>
              <a:t>キット。　　　　　　　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6F7CC1A-7169-3045-1DB1-DB123763C4BB}"/>
              </a:ext>
            </a:extLst>
          </p:cNvPr>
          <p:cNvSpPr txBox="1"/>
          <p:nvPr/>
        </p:nvSpPr>
        <p:spPr>
          <a:xfrm>
            <a:off x="48044" y="6145498"/>
            <a:ext cx="5207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    </a:t>
            </a:r>
            <a:r>
              <a:rPr lang="ja-JP" altLang="en-US" sz="1200" b="1" dirty="0"/>
              <a:t>見 積 依 頼     </a:t>
            </a:r>
            <a:r>
              <a:rPr lang="ja-JP" altLang="en-US" sz="1200" dirty="0"/>
              <a:t>携帯電話、</a:t>
            </a:r>
            <a:r>
              <a:rPr lang="en-US" altLang="ja-JP" sz="1200" dirty="0"/>
              <a:t>FAX</a:t>
            </a:r>
            <a:r>
              <a:rPr lang="ja-JP" altLang="en-US" sz="1200" dirty="0"/>
              <a:t>、</a:t>
            </a:r>
            <a:r>
              <a:rPr lang="en-US" altLang="ja-JP" sz="1200" dirty="0"/>
              <a:t>E</a:t>
            </a:r>
            <a:r>
              <a:rPr lang="ja-JP" altLang="en-US" sz="1200" dirty="0"/>
              <a:t>メール、ご来店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80CDC5B-6928-9895-98C7-06FD9F6D16D7}"/>
              </a:ext>
            </a:extLst>
          </p:cNvPr>
          <p:cNvSpPr txBox="1"/>
          <p:nvPr/>
        </p:nvSpPr>
        <p:spPr>
          <a:xfrm>
            <a:off x="5360292" y="5345085"/>
            <a:ext cx="3690145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    </a:t>
            </a:r>
            <a:r>
              <a:rPr lang="en-US" altLang="ja-JP" sz="1200" b="1" dirty="0"/>
              <a:t>&lt;</a:t>
            </a:r>
            <a:r>
              <a:rPr lang="ja-JP" altLang="en-US" sz="1200" b="1" dirty="0"/>
              <a:t>お問い合わせ先</a:t>
            </a:r>
            <a:r>
              <a:rPr lang="en-US" altLang="ja-JP" sz="1200" b="1" dirty="0"/>
              <a:t>&gt;</a:t>
            </a:r>
          </a:p>
          <a:p>
            <a:r>
              <a:rPr lang="ja-JP" altLang="en-US" sz="1200" dirty="0"/>
              <a:t>屋　号</a:t>
            </a:r>
            <a:r>
              <a:rPr lang="ja-JP" altLang="en-US" sz="1200" b="1" dirty="0"/>
              <a:t>　</a:t>
            </a:r>
            <a:r>
              <a:rPr lang="ja-JP" altLang="en-US" sz="1200" dirty="0"/>
              <a:t>無限技術　</a:t>
            </a:r>
            <a:endParaRPr lang="en-US" altLang="ja-JP" sz="1200" dirty="0"/>
          </a:p>
          <a:p>
            <a:r>
              <a:rPr lang="ja-JP" altLang="en-US" sz="1200" dirty="0"/>
              <a:t>代　表　若山 昌信</a:t>
            </a:r>
            <a:endParaRPr lang="en-US" altLang="ja-JP" sz="1200" dirty="0"/>
          </a:p>
          <a:p>
            <a:r>
              <a:rPr lang="ja-JP" altLang="en-US" sz="1200" dirty="0"/>
              <a:t>住　所　札幌市北区あいの里</a:t>
            </a:r>
            <a:r>
              <a:rPr lang="en-US" altLang="ja-JP" sz="1200" dirty="0"/>
              <a:t>4</a:t>
            </a:r>
            <a:r>
              <a:rPr lang="ja-JP" altLang="en-US" sz="1200" dirty="0"/>
              <a:t>条</a:t>
            </a:r>
            <a:r>
              <a:rPr lang="en-US" altLang="ja-JP" sz="1200" dirty="0"/>
              <a:t>5</a:t>
            </a:r>
            <a:r>
              <a:rPr lang="ja-JP" altLang="en-US" sz="1200" dirty="0"/>
              <a:t>丁目</a:t>
            </a:r>
            <a:r>
              <a:rPr lang="en-US" altLang="ja-JP" sz="1200" dirty="0"/>
              <a:t>13</a:t>
            </a:r>
            <a:r>
              <a:rPr lang="ja-JP" altLang="en-US" sz="1200" dirty="0"/>
              <a:t>番</a:t>
            </a:r>
            <a:r>
              <a:rPr lang="en-US" altLang="ja-JP" sz="1200" dirty="0"/>
              <a:t>10</a:t>
            </a:r>
            <a:r>
              <a:rPr lang="ja-JP" altLang="en-US" sz="1200" dirty="0"/>
              <a:t>号</a:t>
            </a:r>
            <a:endParaRPr lang="en-US" altLang="ja-JP" sz="1200" dirty="0"/>
          </a:p>
          <a:p>
            <a:r>
              <a:rPr lang="ja-JP" altLang="en-US" sz="1200" dirty="0"/>
              <a:t>携　帯　</a:t>
            </a:r>
            <a:r>
              <a:rPr lang="en-US" altLang="ja-JP" sz="1200" dirty="0"/>
              <a:t>090-2816-4037</a:t>
            </a:r>
            <a:r>
              <a:rPr lang="ja-JP" altLang="en-US" sz="1200" dirty="0"/>
              <a:t>，　</a:t>
            </a:r>
            <a:r>
              <a:rPr lang="en-US" altLang="ja-JP" sz="1200" dirty="0"/>
              <a:t>FAX</a:t>
            </a:r>
            <a:r>
              <a:rPr lang="ja-JP" altLang="en-US" sz="1200" dirty="0"/>
              <a:t>　</a:t>
            </a:r>
            <a:r>
              <a:rPr lang="en-US" altLang="ja-JP" sz="1200" dirty="0"/>
              <a:t>011-778-9561</a:t>
            </a:r>
          </a:p>
          <a:p>
            <a:r>
              <a:rPr lang="en-US" altLang="ja-JP" sz="1200" dirty="0"/>
              <a:t>E - mail     </a:t>
            </a:r>
            <a:r>
              <a:rPr lang="en-US" altLang="ja-JP" sz="1200" dirty="0">
                <a:hlinkClick r:id="rId3"/>
              </a:rPr>
              <a:t>wakayama@m-gijyutu.com</a:t>
            </a:r>
            <a:endParaRPr lang="en-US" altLang="ja-JP" sz="1200" dirty="0"/>
          </a:p>
          <a:p>
            <a:r>
              <a:rPr lang="en-US" altLang="ja-JP" sz="1200" dirty="0"/>
              <a:t>U</a:t>
            </a:r>
            <a:r>
              <a:rPr lang="ja-JP" altLang="en-US" sz="1200" dirty="0"/>
              <a:t>   </a:t>
            </a:r>
            <a:r>
              <a:rPr lang="en-US" altLang="ja-JP" sz="1200" dirty="0"/>
              <a:t>R   L     https://m-gijyutu.com</a:t>
            </a:r>
            <a:endParaRPr lang="ja-JP" altLang="en-US" sz="1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0EC336-FE07-803A-EBD9-CF3B9F1F3DAF}"/>
              </a:ext>
            </a:extLst>
          </p:cNvPr>
          <p:cNvSpPr txBox="1"/>
          <p:nvPr/>
        </p:nvSpPr>
        <p:spPr>
          <a:xfrm>
            <a:off x="40021" y="6412861"/>
            <a:ext cx="453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     </a:t>
            </a:r>
            <a:r>
              <a:rPr lang="ja-JP" altLang="en-US" sz="1100" b="1" dirty="0"/>
              <a:t>産業財産権     </a:t>
            </a:r>
            <a:r>
              <a:rPr lang="ja-JP" altLang="en-US" sz="1100" dirty="0"/>
              <a:t>実用新案　実登３２５１９６２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4E3F95-BF75-AA63-D5FD-7C52408AFDBC}"/>
              </a:ext>
            </a:extLst>
          </p:cNvPr>
          <p:cNvSpPr txBox="1"/>
          <p:nvPr/>
        </p:nvSpPr>
        <p:spPr>
          <a:xfrm>
            <a:off x="27234" y="4767001"/>
            <a:ext cx="900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　</a:t>
            </a:r>
            <a:r>
              <a:rPr lang="ja-JP" altLang="en-US" sz="1200" b="1" dirty="0"/>
              <a:t>主 な 仕 様 </a:t>
            </a:r>
            <a:r>
              <a:rPr lang="ja-JP" altLang="en-US" sz="1200" dirty="0"/>
              <a:t>    修理は現地調査にて決定。補強キットの柱と梁は</a:t>
            </a:r>
            <a:r>
              <a:rPr lang="en-US" altLang="ja-JP" sz="1200" dirty="0"/>
              <a:t>KD</a:t>
            </a:r>
            <a:r>
              <a:rPr lang="ja-JP" altLang="en-US" sz="1200" dirty="0"/>
              <a:t>材等、端部接合用プレ－ト及びボルトナットは鋼材等。</a:t>
            </a:r>
          </a:p>
        </p:txBody>
      </p:sp>
      <p:pic>
        <p:nvPicPr>
          <p:cNvPr id="1026" name="Picture 2" descr="無限技術 ">
            <a:extLst>
              <a:ext uri="{FF2B5EF4-FFF2-40B4-BE49-F238E27FC236}">
                <a16:creationId xmlns:a16="http://schemas.microsoft.com/office/drawing/2014/main" id="{319F4DE4-6298-0D7F-19EF-55E260D0F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77" y="630787"/>
            <a:ext cx="638747" cy="3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AF6CA69B-3514-D73B-32A9-5C0EFFB5F61D}"/>
              </a:ext>
            </a:extLst>
          </p:cNvPr>
          <p:cNvSpPr txBox="1"/>
          <p:nvPr/>
        </p:nvSpPr>
        <p:spPr>
          <a:xfrm>
            <a:off x="6899912" y="3217516"/>
            <a:ext cx="2055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補強例写真</a:t>
            </a:r>
            <a:r>
              <a:rPr lang="ja-JP" altLang="en-US" sz="1050" dirty="0"/>
              <a:t>（</a:t>
            </a:r>
            <a:r>
              <a:rPr lang="en-US" altLang="ja-JP" sz="1050" dirty="0"/>
              <a:t>2025</a:t>
            </a:r>
            <a:r>
              <a:rPr lang="ja-JP" altLang="en-US" sz="1050" dirty="0"/>
              <a:t>年度）</a:t>
            </a:r>
          </a:p>
        </p:txBody>
      </p:sp>
      <p:cxnSp>
        <p:nvCxnSpPr>
          <p:cNvPr id="1027" name="直線コネクタ 1026">
            <a:extLst>
              <a:ext uri="{FF2B5EF4-FFF2-40B4-BE49-F238E27FC236}">
                <a16:creationId xmlns:a16="http://schemas.microsoft.com/office/drawing/2014/main" id="{FE78A55F-2542-CC42-9067-F1A0EF8F4665}"/>
              </a:ext>
            </a:extLst>
          </p:cNvPr>
          <p:cNvCxnSpPr>
            <a:cxnSpLocks/>
          </p:cNvCxnSpPr>
          <p:nvPr/>
        </p:nvCxnSpPr>
        <p:spPr>
          <a:xfrm>
            <a:off x="6536613" y="1254407"/>
            <a:ext cx="0" cy="2287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直線コネクタ 1029">
            <a:extLst>
              <a:ext uri="{FF2B5EF4-FFF2-40B4-BE49-F238E27FC236}">
                <a16:creationId xmlns:a16="http://schemas.microsoft.com/office/drawing/2014/main" id="{CE976E3B-9E9D-EFAB-26BF-37C94B144B4C}"/>
              </a:ext>
            </a:extLst>
          </p:cNvPr>
          <p:cNvCxnSpPr>
            <a:cxnSpLocks/>
          </p:cNvCxnSpPr>
          <p:nvPr/>
        </p:nvCxnSpPr>
        <p:spPr>
          <a:xfrm>
            <a:off x="4559613" y="-8323"/>
            <a:ext cx="0" cy="155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テキスト ボックス 1030">
            <a:extLst>
              <a:ext uri="{FF2B5EF4-FFF2-40B4-BE49-F238E27FC236}">
                <a16:creationId xmlns:a16="http://schemas.microsoft.com/office/drawing/2014/main" id="{0EBD3EFC-2B54-D2B3-0C85-B22DAEB01DD0}"/>
              </a:ext>
            </a:extLst>
          </p:cNvPr>
          <p:cNvSpPr txBox="1"/>
          <p:nvPr/>
        </p:nvSpPr>
        <p:spPr>
          <a:xfrm>
            <a:off x="1102801" y="5347109"/>
            <a:ext cx="4063298" cy="738664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今なら、御紹介成約１件に付き</a:t>
            </a:r>
            <a:endParaRPr lang="en-US" altLang="ja-JP" sz="1200" dirty="0"/>
          </a:p>
          <a:p>
            <a:r>
              <a:rPr lang="ja-JP" altLang="en-US" sz="1400" b="1" dirty="0">
                <a:solidFill>
                  <a:srgbClr val="FF0000"/>
                </a:solidFill>
              </a:rPr>
              <a:t>特別割引き</a:t>
            </a:r>
            <a:r>
              <a:rPr lang="en-US" altLang="ja-JP" sz="1400" b="1" dirty="0">
                <a:solidFill>
                  <a:srgbClr val="FF0000"/>
                </a:solidFill>
              </a:rPr>
              <a:t>5</a:t>
            </a:r>
            <a:r>
              <a:rPr lang="ja-JP" altLang="en-US" sz="1400" b="1" dirty="0">
                <a:solidFill>
                  <a:srgbClr val="FF0000"/>
                </a:solidFill>
              </a:rPr>
              <a:t>％オフ</a:t>
            </a:r>
            <a:r>
              <a:rPr lang="ja-JP" altLang="en-US" sz="1200" b="1" dirty="0">
                <a:solidFill>
                  <a:srgbClr val="FF0000"/>
                </a:solidFill>
              </a:rPr>
              <a:t>！または</a:t>
            </a:r>
            <a:r>
              <a:rPr lang="ja-JP" altLang="en-US" sz="1400" b="1" dirty="0">
                <a:solidFill>
                  <a:srgbClr val="FF0000"/>
                </a:solidFill>
              </a:rPr>
              <a:t>粗品のプレゼントキャンペーン実施中！</a:t>
            </a:r>
            <a:r>
              <a:rPr lang="ja-JP" altLang="en-US" sz="1600" b="1" dirty="0">
                <a:solidFill>
                  <a:srgbClr val="FF0000"/>
                </a:solidFill>
              </a:rPr>
              <a:t> </a:t>
            </a:r>
            <a:r>
              <a:rPr lang="ja-JP" altLang="en-US" sz="1600" dirty="0"/>
              <a:t>　</a:t>
            </a:r>
            <a:r>
              <a:rPr lang="ja-JP" altLang="en-US" sz="1200" dirty="0"/>
              <a:t>　    令和</a:t>
            </a:r>
            <a:r>
              <a:rPr lang="en-US" altLang="ja-JP" sz="1200" dirty="0"/>
              <a:t>8</a:t>
            </a:r>
            <a:r>
              <a:rPr lang="ja-JP" altLang="en-US" sz="1200" dirty="0"/>
              <a:t> 年</a:t>
            </a:r>
            <a:r>
              <a:rPr lang="en-US" altLang="ja-JP" sz="1200" dirty="0"/>
              <a:t>3</a:t>
            </a:r>
            <a:r>
              <a:rPr lang="ja-JP" altLang="en-US" sz="1200" dirty="0"/>
              <a:t>月末まで　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07F71FD2-F104-C10F-62BB-CF79B10A5DDB}"/>
              </a:ext>
            </a:extLst>
          </p:cNvPr>
          <p:cNvSpPr txBox="1"/>
          <p:nvPr/>
        </p:nvSpPr>
        <p:spPr>
          <a:xfrm>
            <a:off x="607208" y="4360296"/>
            <a:ext cx="745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     　 組み立ては</a:t>
            </a:r>
            <a:r>
              <a:rPr lang="en-US" altLang="ja-JP" sz="1200" dirty="0"/>
              <a:t>1</a:t>
            </a:r>
            <a:r>
              <a:rPr lang="ja-JP" altLang="en-US" sz="1200" dirty="0"/>
              <a:t>名</a:t>
            </a:r>
            <a:r>
              <a:rPr lang="en-US" altLang="ja-JP" sz="1200" b="1" dirty="0"/>
              <a:t>DIY</a:t>
            </a:r>
            <a:r>
              <a:rPr lang="ja-JP" altLang="en-US" sz="1200" dirty="0"/>
              <a:t>も可！、プロの</a:t>
            </a:r>
            <a:r>
              <a:rPr lang="ja-JP" altLang="en-US" sz="1200" b="1" dirty="0"/>
              <a:t>施工付き</a:t>
            </a:r>
            <a:r>
              <a:rPr lang="ja-JP" altLang="en-US" sz="1200" dirty="0"/>
              <a:t>も可！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F91571-9AA2-39E2-23DD-E979461AEE97}"/>
              </a:ext>
            </a:extLst>
          </p:cNvPr>
          <p:cNvSpPr txBox="1"/>
          <p:nvPr/>
        </p:nvSpPr>
        <p:spPr>
          <a:xfrm>
            <a:off x="636518" y="4549001"/>
            <a:ext cx="745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     　雪下ろし作業が大幅に軽減、</a:t>
            </a:r>
            <a:r>
              <a:rPr lang="ja-JP" altLang="en-US" sz="1200" b="1" dirty="0"/>
              <a:t>安全・安心</a:t>
            </a:r>
            <a:r>
              <a:rPr lang="ja-JP" altLang="en-US" sz="1200" dirty="0"/>
              <a:t>が得られます。</a:t>
            </a:r>
          </a:p>
        </p:txBody>
      </p:sp>
      <p:grpSp>
        <p:nvGrpSpPr>
          <p:cNvPr id="1048" name="グループ化 1047">
            <a:extLst>
              <a:ext uri="{FF2B5EF4-FFF2-40B4-BE49-F238E27FC236}">
                <a16:creationId xmlns:a16="http://schemas.microsoft.com/office/drawing/2014/main" id="{9E75747C-4C33-64FC-59A1-152920B04482}"/>
              </a:ext>
            </a:extLst>
          </p:cNvPr>
          <p:cNvGrpSpPr/>
          <p:nvPr/>
        </p:nvGrpSpPr>
        <p:grpSpPr>
          <a:xfrm>
            <a:off x="4551717" y="1358829"/>
            <a:ext cx="1825619" cy="1930097"/>
            <a:chOff x="6954099" y="1358829"/>
            <a:chExt cx="1825619" cy="1930097"/>
          </a:xfrm>
        </p:grpSpPr>
        <p:sp>
          <p:nvSpPr>
            <p:cNvPr id="19" name="四角形: 上の 2 つの角を丸める 18">
              <a:extLst>
                <a:ext uri="{FF2B5EF4-FFF2-40B4-BE49-F238E27FC236}">
                  <a16:creationId xmlns:a16="http://schemas.microsoft.com/office/drawing/2014/main" id="{FD2808C2-6D97-B6B4-340E-2CF5F0438CC2}"/>
                </a:ext>
              </a:extLst>
            </p:cNvPr>
            <p:cNvSpPr/>
            <p:nvPr/>
          </p:nvSpPr>
          <p:spPr>
            <a:xfrm>
              <a:off x="7638075" y="2349139"/>
              <a:ext cx="603738" cy="519010"/>
            </a:xfrm>
            <a:prstGeom prst="round2SameRect">
              <a:avLst>
                <a:gd name="adj1" fmla="val 14535"/>
                <a:gd name="adj2" fmla="val 0"/>
              </a:avLst>
            </a:prstGeom>
            <a:solidFill>
              <a:schemeClr val="bg2">
                <a:lumMod val="75000"/>
                <a:alpha val="47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40" name="図 1039">
              <a:extLst>
                <a:ext uri="{FF2B5EF4-FFF2-40B4-BE49-F238E27FC236}">
                  <a16:creationId xmlns:a16="http://schemas.microsoft.com/office/drawing/2014/main" id="{BA691D73-D14B-C68E-8A91-E9A034044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9017" y="1720432"/>
              <a:ext cx="1790701" cy="1568494"/>
            </a:xfrm>
            <a:prstGeom prst="rect">
              <a:avLst/>
            </a:prstGeom>
          </p:spPr>
        </p:pic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FCBBC3E9-EB45-5CE3-12BD-50ACEAAAEFB5}"/>
                </a:ext>
              </a:extLst>
            </p:cNvPr>
            <p:cNvSpPr/>
            <p:nvPr/>
          </p:nvSpPr>
          <p:spPr>
            <a:xfrm>
              <a:off x="6954099" y="1358829"/>
              <a:ext cx="1825619" cy="374397"/>
            </a:xfrm>
            <a:prstGeom prst="roundRect">
              <a:avLst>
                <a:gd name="adj" fmla="val 3826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/>
                <a:t>積　雪</a:t>
              </a:r>
            </a:p>
          </p:txBody>
        </p:sp>
        <p:sp>
          <p:nvSpPr>
            <p:cNvPr id="1036" name="四角形: 上の 2 つの角を丸める 1035">
              <a:extLst>
                <a:ext uri="{FF2B5EF4-FFF2-40B4-BE49-F238E27FC236}">
                  <a16:creationId xmlns:a16="http://schemas.microsoft.com/office/drawing/2014/main" id="{23739505-683E-58CF-5A6D-421059B2C185}"/>
                </a:ext>
              </a:extLst>
            </p:cNvPr>
            <p:cNvSpPr/>
            <p:nvPr/>
          </p:nvSpPr>
          <p:spPr>
            <a:xfrm>
              <a:off x="7631501" y="2375769"/>
              <a:ext cx="610312" cy="479588"/>
            </a:xfrm>
            <a:prstGeom prst="round2SameRect">
              <a:avLst>
                <a:gd name="adj1" fmla="val 23096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部分円 1038">
              <a:extLst>
                <a:ext uri="{FF2B5EF4-FFF2-40B4-BE49-F238E27FC236}">
                  <a16:creationId xmlns:a16="http://schemas.microsoft.com/office/drawing/2014/main" id="{D5D0B72A-9714-5F69-CA1F-571624827DD7}"/>
                </a:ext>
              </a:extLst>
            </p:cNvPr>
            <p:cNvSpPr/>
            <p:nvPr/>
          </p:nvSpPr>
          <p:spPr>
            <a:xfrm rot="3048194">
              <a:off x="7653775" y="2328747"/>
              <a:ext cx="63488" cy="101169"/>
            </a:xfrm>
            <a:prstGeom prst="pie">
              <a:avLst>
                <a:gd name="adj1" fmla="val 7606174"/>
                <a:gd name="adj2" fmla="val 16234351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bg2"/>
                  </a:solidFill>
                </a:ln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041" name="部分円 1040">
              <a:extLst>
                <a:ext uri="{FF2B5EF4-FFF2-40B4-BE49-F238E27FC236}">
                  <a16:creationId xmlns:a16="http://schemas.microsoft.com/office/drawing/2014/main" id="{429A247A-E5C3-AAC9-B99F-08C4C35D9D05}"/>
                </a:ext>
              </a:extLst>
            </p:cNvPr>
            <p:cNvSpPr/>
            <p:nvPr/>
          </p:nvSpPr>
          <p:spPr>
            <a:xfrm rot="6316603">
              <a:off x="8140582" y="2332352"/>
              <a:ext cx="82453" cy="101169"/>
            </a:xfrm>
            <a:prstGeom prst="pie">
              <a:avLst>
                <a:gd name="adj1" fmla="val 7569089"/>
                <a:gd name="adj2" fmla="val 1531155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chemeClr val="bg2"/>
                  </a:solidFill>
                </a:ln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pSp>
          <p:nvGrpSpPr>
            <p:cNvPr id="1043" name="グループ化 1042">
              <a:extLst>
                <a:ext uri="{FF2B5EF4-FFF2-40B4-BE49-F238E27FC236}">
                  <a16:creationId xmlns:a16="http://schemas.microsoft.com/office/drawing/2014/main" id="{6085507F-BE5E-E943-9AB0-75C01FB526DE}"/>
                </a:ext>
              </a:extLst>
            </p:cNvPr>
            <p:cNvGrpSpPr/>
            <p:nvPr/>
          </p:nvGrpSpPr>
          <p:grpSpPr>
            <a:xfrm flipV="1">
              <a:off x="7695077" y="2367455"/>
              <a:ext cx="456773" cy="83512"/>
              <a:chOff x="3117212" y="2224935"/>
              <a:chExt cx="456773" cy="90588"/>
            </a:xfrm>
          </p:grpSpPr>
          <p:sp>
            <p:nvSpPr>
              <p:cNvPr id="1044" name="正方形/長方形 1043">
                <a:extLst>
                  <a:ext uri="{FF2B5EF4-FFF2-40B4-BE49-F238E27FC236}">
                    <a16:creationId xmlns:a16="http://schemas.microsoft.com/office/drawing/2014/main" id="{13796C06-AC89-C2B3-8493-24CA85A7E295}"/>
                  </a:ext>
                </a:extLst>
              </p:cNvPr>
              <p:cNvSpPr/>
              <p:nvPr/>
            </p:nvSpPr>
            <p:spPr>
              <a:xfrm>
                <a:off x="3117212" y="2224935"/>
                <a:ext cx="159501" cy="905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正方形/長方形 1044">
                <a:extLst>
                  <a:ext uri="{FF2B5EF4-FFF2-40B4-BE49-F238E27FC236}">
                    <a16:creationId xmlns:a16="http://schemas.microsoft.com/office/drawing/2014/main" id="{A790C02D-6929-46D6-03BD-76929411197C}"/>
                  </a:ext>
                </a:extLst>
              </p:cNvPr>
              <p:cNvSpPr/>
              <p:nvPr/>
            </p:nvSpPr>
            <p:spPr>
              <a:xfrm>
                <a:off x="3414484" y="2224935"/>
                <a:ext cx="159501" cy="905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5545D79-221A-8C7F-BC17-2C3B494C84D8}"/>
              </a:ext>
            </a:extLst>
          </p:cNvPr>
          <p:cNvGrpSpPr/>
          <p:nvPr/>
        </p:nvGrpSpPr>
        <p:grpSpPr>
          <a:xfrm>
            <a:off x="244456" y="1249592"/>
            <a:ext cx="1783437" cy="2307569"/>
            <a:chOff x="244456" y="1249592"/>
            <a:chExt cx="1783437" cy="2307569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331B8D0-0D84-7D96-54C7-352E26B182C6}"/>
                </a:ext>
              </a:extLst>
            </p:cNvPr>
            <p:cNvGrpSpPr/>
            <p:nvPr/>
          </p:nvGrpSpPr>
          <p:grpSpPr>
            <a:xfrm>
              <a:off x="244456" y="1249592"/>
              <a:ext cx="1783437" cy="1962096"/>
              <a:chOff x="452279" y="1249592"/>
              <a:chExt cx="1783437" cy="1962096"/>
            </a:xfrm>
          </p:grpSpPr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DCFB7B1C-5FAF-0CF8-7553-90F90ADAB0F5}"/>
                  </a:ext>
                </a:extLst>
              </p:cNvPr>
              <p:cNvGrpSpPr/>
              <p:nvPr/>
            </p:nvGrpSpPr>
            <p:grpSpPr>
              <a:xfrm>
                <a:off x="452279" y="1249592"/>
                <a:ext cx="1783437" cy="1962096"/>
                <a:chOff x="-1773235" y="849211"/>
                <a:chExt cx="2324872" cy="2504534"/>
              </a:xfrm>
            </p:grpSpPr>
            <p:sp>
              <p:nvSpPr>
                <p:cNvPr id="25" name="四角形: 角を丸くする 24">
                  <a:extLst>
                    <a:ext uri="{FF2B5EF4-FFF2-40B4-BE49-F238E27FC236}">
                      <a16:creationId xmlns:a16="http://schemas.microsoft.com/office/drawing/2014/main" id="{1B636AD3-0094-E25B-85D4-D1FD62D410C9}"/>
                    </a:ext>
                  </a:extLst>
                </p:cNvPr>
                <p:cNvSpPr/>
                <p:nvPr/>
              </p:nvSpPr>
              <p:spPr>
                <a:xfrm>
                  <a:off x="-1724204" y="849211"/>
                  <a:ext cx="2275841" cy="508860"/>
                </a:xfrm>
                <a:prstGeom prst="roundRect">
                  <a:avLst>
                    <a:gd name="adj" fmla="val 3826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/>
                    <a:t>積　雪</a:t>
                  </a:r>
                </a:p>
              </p:txBody>
            </p:sp>
            <p:pic>
              <p:nvPicPr>
                <p:cNvPr id="10" name="図 9">
                  <a:extLst>
                    <a:ext uri="{FF2B5EF4-FFF2-40B4-BE49-F238E27FC236}">
                      <a16:creationId xmlns:a16="http://schemas.microsoft.com/office/drawing/2014/main" id="{F3DBBCA8-5F51-7250-C81D-EAE3C88367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1" t="22314" r="6702" b="25121"/>
                <a:stretch>
                  <a:fillRect/>
                </a:stretch>
              </p:blipFill>
              <p:spPr>
                <a:xfrm>
                  <a:off x="-1773235" y="1360869"/>
                  <a:ext cx="2321656" cy="1992876"/>
                </a:xfrm>
                <a:prstGeom prst="rect">
                  <a:avLst/>
                </a:prstGeom>
              </p:spPr>
            </p:pic>
          </p:grpSp>
          <p:sp>
            <p:nvSpPr>
              <p:cNvPr id="1035" name="四角形: 上の 2 つの角を丸める 1034">
                <a:extLst>
                  <a:ext uri="{FF2B5EF4-FFF2-40B4-BE49-F238E27FC236}">
                    <a16:creationId xmlns:a16="http://schemas.microsoft.com/office/drawing/2014/main" id="{C1238C38-1F8B-02C0-3E5B-0E3E2EAFC699}"/>
                  </a:ext>
                </a:extLst>
              </p:cNvPr>
              <p:cNvSpPr/>
              <p:nvPr/>
            </p:nvSpPr>
            <p:spPr>
              <a:xfrm>
                <a:off x="1062139" y="2215195"/>
                <a:ext cx="641959" cy="582144"/>
              </a:xfrm>
              <a:prstGeom prst="round2SameRect">
                <a:avLst>
                  <a:gd name="adj1" fmla="val 10224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42" name="グループ化 1041">
                <a:extLst>
                  <a:ext uri="{FF2B5EF4-FFF2-40B4-BE49-F238E27FC236}">
                    <a16:creationId xmlns:a16="http://schemas.microsoft.com/office/drawing/2014/main" id="{6ED0C800-7753-E710-B2A2-01877D4006D7}"/>
                  </a:ext>
                </a:extLst>
              </p:cNvPr>
              <p:cNvGrpSpPr/>
              <p:nvPr/>
            </p:nvGrpSpPr>
            <p:grpSpPr>
              <a:xfrm>
                <a:off x="1147101" y="2278968"/>
                <a:ext cx="456773" cy="90588"/>
                <a:chOff x="1163727" y="2224935"/>
                <a:chExt cx="456773" cy="90588"/>
              </a:xfrm>
            </p:grpSpPr>
            <p:sp>
              <p:nvSpPr>
                <p:cNvPr id="1037" name="正方形/長方形 1036">
                  <a:extLst>
                    <a:ext uri="{FF2B5EF4-FFF2-40B4-BE49-F238E27FC236}">
                      <a16:creationId xmlns:a16="http://schemas.microsoft.com/office/drawing/2014/main" id="{1F1BFC98-1600-EF93-608C-9071D1431EBD}"/>
                    </a:ext>
                  </a:extLst>
                </p:cNvPr>
                <p:cNvSpPr/>
                <p:nvPr/>
              </p:nvSpPr>
              <p:spPr>
                <a:xfrm>
                  <a:off x="1163727" y="2224935"/>
                  <a:ext cx="159501" cy="9058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正方形/長方形 1037">
                  <a:extLst>
                    <a:ext uri="{FF2B5EF4-FFF2-40B4-BE49-F238E27FC236}">
                      <a16:creationId xmlns:a16="http://schemas.microsoft.com/office/drawing/2014/main" id="{740EA3D0-6817-1FD9-762E-C07AD3DE163C}"/>
                    </a:ext>
                  </a:extLst>
                </p:cNvPr>
                <p:cNvSpPr/>
                <p:nvPr/>
              </p:nvSpPr>
              <p:spPr>
                <a:xfrm>
                  <a:off x="1460999" y="2224935"/>
                  <a:ext cx="159501" cy="9058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046" name="正方形/長方形 1045">
              <a:extLst>
                <a:ext uri="{FF2B5EF4-FFF2-40B4-BE49-F238E27FC236}">
                  <a16:creationId xmlns:a16="http://schemas.microsoft.com/office/drawing/2014/main" id="{2E99CF66-82DC-EFF2-AF98-F5456B2D6C6B}"/>
                </a:ext>
              </a:extLst>
            </p:cNvPr>
            <p:cNvSpPr/>
            <p:nvPr/>
          </p:nvSpPr>
          <p:spPr>
            <a:xfrm>
              <a:off x="479145" y="1709121"/>
              <a:ext cx="1435216" cy="431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>
                  <a:solidFill>
                    <a:srgbClr val="FFFF00"/>
                  </a:solidFill>
                </a:rPr>
                <a:t>変形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C8A6B59-F118-DE22-9A05-B0C0DEA9A0FA}"/>
                </a:ext>
              </a:extLst>
            </p:cNvPr>
            <p:cNvSpPr txBox="1"/>
            <p:nvPr/>
          </p:nvSpPr>
          <p:spPr>
            <a:xfrm>
              <a:off x="425675" y="3095496"/>
              <a:ext cx="1442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/>
                <a:t>既存ガレ－ジ変形イメ－ジ</a:t>
              </a:r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B355266C-0355-7BBE-C582-C9013856107F}"/>
                </a:ext>
              </a:extLst>
            </p:cNvPr>
            <p:cNvSpPr/>
            <p:nvPr/>
          </p:nvSpPr>
          <p:spPr>
            <a:xfrm>
              <a:off x="457196" y="1657261"/>
              <a:ext cx="1313411" cy="75965"/>
            </a:xfrm>
            <a:custGeom>
              <a:avLst/>
              <a:gdLst>
                <a:gd name="connsiteX0" fmla="*/ 0 w 1313411"/>
                <a:gd name="connsiteY0" fmla="*/ 13598 h 154926"/>
                <a:gd name="connsiteX1" fmla="*/ 290945 w 1313411"/>
                <a:gd name="connsiteY1" fmla="*/ 13598 h 154926"/>
                <a:gd name="connsiteX2" fmla="*/ 714894 w 1313411"/>
                <a:gd name="connsiteY2" fmla="*/ 154914 h 154926"/>
                <a:gd name="connsiteX3" fmla="*/ 1113905 w 1313411"/>
                <a:gd name="connsiteY3" fmla="*/ 21910 h 154926"/>
                <a:gd name="connsiteX4" fmla="*/ 1313411 w 1313411"/>
                <a:gd name="connsiteY4" fmla="*/ 21910 h 154926"/>
                <a:gd name="connsiteX5" fmla="*/ 1313411 w 1313411"/>
                <a:gd name="connsiteY5" fmla="*/ 21910 h 154926"/>
                <a:gd name="connsiteX6" fmla="*/ 1313411 w 1313411"/>
                <a:gd name="connsiteY6" fmla="*/ 21910 h 15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3411" h="154926">
                  <a:moveTo>
                    <a:pt x="0" y="13598"/>
                  </a:moveTo>
                  <a:cubicBezTo>
                    <a:pt x="85898" y="1821"/>
                    <a:pt x="171796" y="-9955"/>
                    <a:pt x="290945" y="13598"/>
                  </a:cubicBezTo>
                  <a:cubicBezTo>
                    <a:pt x="410094" y="37151"/>
                    <a:pt x="577734" y="153529"/>
                    <a:pt x="714894" y="154914"/>
                  </a:cubicBezTo>
                  <a:cubicBezTo>
                    <a:pt x="852054" y="156299"/>
                    <a:pt x="1014152" y="44077"/>
                    <a:pt x="1113905" y="21910"/>
                  </a:cubicBezTo>
                  <a:cubicBezTo>
                    <a:pt x="1213658" y="-257"/>
                    <a:pt x="1313411" y="21910"/>
                    <a:pt x="1313411" y="21910"/>
                  </a:cubicBezTo>
                  <a:lnTo>
                    <a:pt x="1313411" y="21910"/>
                  </a:lnTo>
                  <a:lnTo>
                    <a:pt x="1313411" y="2191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6ABC594-9A1D-6122-1694-4F2B41CCD85B}"/>
              </a:ext>
            </a:extLst>
          </p:cNvPr>
          <p:cNvGrpSpPr/>
          <p:nvPr/>
        </p:nvGrpSpPr>
        <p:grpSpPr>
          <a:xfrm>
            <a:off x="2410158" y="1257114"/>
            <a:ext cx="1970501" cy="2252452"/>
            <a:chOff x="2534853" y="1257114"/>
            <a:chExt cx="1970501" cy="2252452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9072CFA-5082-ACE1-A9FC-8898BB9E9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6" t="7778" r="4489" b="28056"/>
            <a:stretch/>
          </p:blipFill>
          <p:spPr>
            <a:xfrm>
              <a:off x="2791455" y="1689664"/>
              <a:ext cx="1438015" cy="1267361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DAEF80B-4596-8A75-F771-8A6B73D14F13}"/>
                </a:ext>
              </a:extLst>
            </p:cNvPr>
            <p:cNvSpPr txBox="1"/>
            <p:nvPr/>
          </p:nvSpPr>
          <p:spPr>
            <a:xfrm>
              <a:off x="2534853" y="2995900"/>
              <a:ext cx="1931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/>
                <a:t>ガレ－ジ補強キット</a:t>
              </a:r>
            </a:p>
          </p:txBody>
        </p:sp>
        <p:sp>
          <p:nvSpPr>
            <p:cNvPr id="18" name="矢印: 右 17">
              <a:extLst>
                <a:ext uri="{FF2B5EF4-FFF2-40B4-BE49-F238E27FC236}">
                  <a16:creationId xmlns:a16="http://schemas.microsoft.com/office/drawing/2014/main" id="{BEF2AEA4-D514-4D06-6D94-443517D676BF}"/>
                </a:ext>
              </a:extLst>
            </p:cNvPr>
            <p:cNvSpPr/>
            <p:nvPr/>
          </p:nvSpPr>
          <p:spPr>
            <a:xfrm>
              <a:off x="4305701" y="2435902"/>
              <a:ext cx="199653" cy="14104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1047" name="グループ化 1046">
              <a:extLst>
                <a:ext uri="{FF2B5EF4-FFF2-40B4-BE49-F238E27FC236}">
                  <a16:creationId xmlns:a16="http://schemas.microsoft.com/office/drawing/2014/main" id="{F981C21F-081C-C076-F4D4-FEDD5E53B73C}"/>
                </a:ext>
              </a:extLst>
            </p:cNvPr>
            <p:cNvGrpSpPr/>
            <p:nvPr/>
          </p:nvGrpSpPr>
          <p:grpSpPr>
            <a:xfrm>
              <a:off x="2791445" y="1874786"/>
              <a:ext cx="1449835" cy="854588"/>
              <a:chOff x="4844698" y="1866473"/>
              <a:chExt cx="1449835" cy="854588"/>
            </a:xfrm>
          </p:grpSpPr>
          <p:sp>
            <p:nvSpPr>
              <p:cNvPr id="1025" name="矢印: 左右 1024">
                <a:extLst>
                  <a:ext uri="{FF2B5EF4-FFF2-40B4-BE49-F238E27FC236}">
                    <a16:creationId xmlns:a16="http://schemas.microsoft.com/office/drawing/2014/main" id="{4A6B5D95-F11F-BD6D-6C35-1D9D3DC3D87F}"/>
                  </a:ext>
                </a:extLst>
              </p:cNvPr>
              <p:cNvSpPr/>
              <p:nvPr/>
            </p:nvSpPr>
            <p:spPr>
              <a:xfrm flipV="1">
                <a:off x="4844698" y="2606604"/>
                <a:ext cx="160397" cy="97918"/>
              </a:xfrm>
              <a:prstGeom prst="leftRightArrow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矢印: 左右 1032">
                <a:extLst>
                  <a:ext uri="{FF2B5EF4-FFF2-40B4-BE49-F238E27FC236}">
                    <a16:creationId xmlns:a16="http://schemas.microsoft.com/office/drawing/2014/main" id="{61275BCB-CF31-C726-74B4-2C826BB9EE61}"/>
                  </a:ext>
                </a:extLst>
              </p:cNvPr>
              <p:cNvSpPr/>
              <p:nvPr/>
            </p:nvSpPr>
            <p:spPr>
              <a:xfrm rot="5400000" flipV="1">
                <a:off x="5229823" y="1888978"/>
                <a:ext cx="152974" cy="107963"/>
              </a:xfrm>
              <a:prstGeom prst="leftRightArrow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矢印: 左右 1033">
                <a:extLst>
                  <a:ext uri="{FF2B5EF4-FFF2-40B4-BE49-F238E27FC236}">
                    <a16:creationId xmlns:a16="http://schemas.microsoft.com/office/drawing/2014/main" id="{9174A366-4658-EE9E-5AA6-489B08BAB12D}"/>
                  </a:ext>
                </a:extLst>
              </p:cNvPr>
              <p:cNvSpPr/>
              <p:nvPr/>
            </p:nvSpPr>
            <p:spPr>
              <a:xfrm rot="5400000" flipV="1">
                <a:off x="5762404" y="1889812"/>
                <a:ext cx="152973" cy="107961"/>
              </a:xfrm>
              <a:prstGeom prst="leftRightArrow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矢印: 左右 1028">
                <a:extLst>
                  <a:ext uri="{FF2B5EF4-FFF2-40B4-BE49-F238E27FC236}">
                    <a16:creationId xmlns:a16="http://schemas.microsoft.com/office/drawing/2014/main" id="{69F64973-F913-585F-52A7-5634E6CD1A08}"/>
                  </a:ext>
                </a:extLst>
              </p:cNvPr>
              <p:cNvSpPr/>
              <p:nvPr/>
            </p:nvSpPr>
            <p:spPr>
              <a:xfrm flipV="1">
                <a:off x="6119519" y="2623143"/>
                <a:ext cx="175014" cy="97918"/>
              </a:xfrm>
              <a:prstGeom prst="leftRightArrow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E646F72-5FB7-6A4D-0F9B-E7EA04837B06}"/>
                </a:ext>
              </a:extLst>
            </p:cNvPr>
            <p:cNvSpPr/>
            <p:nvPr/>
          </p:nvSpPr>
          <p:spPr>
            <a:xfrm>
              <a:off x="2762909" y="1257114"/>
              <a:ext cx="1435216" cy="431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rgbClr val="FF0000"/>
                  </a:solidFill>
                </a:rPr>
                <a:t>新製品</a:t>
              </a:r>
            </a:p>
          </p:txBody>
        </p:sp>
        <p:sp>
          <p:nvSpPr>
            <p:cNvPr id="1049" name="テキスト ボックス 1048">
              <a:extLst>
                <a:ext uri="{FF2B5EF4-FFF2-40B4-BE49-F238E27FC236}">
                  <a16:creationId xmlns:a16="http://schemas.microsoft.com/office/drawing/2014/main" id="{77D3205C-A10B-D574-A8CC-BBA49DA68C46}"/>
                </a:ext>
              </a:extLst>
            </p:cNvPr>
            <p:cNvSpPr txBox="1"/>
            <p:nvPr/>
          </p:nvSpPr>
          <p:spPr>
            <a:xfrm>
              <a:off x="2564340" y="3232567"/>
              <a:ext cx="1931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/>
                <a:t>（ジャッキ付き）</a:t>
              </a:r>
            </a:p>
          </p:txBody>
        </p:sp>
      </p:grpSp>
      <p:pic>
        <p:nvPicPr>
          <p:cNvPr id="1052" name="図 1051">
            <a:extLst>
              <a:ext uri="{FF2B5EF4-FFF2-40B4-BE49-F238E27FC236}">
                <a16:creationId xmlns:a16="http://schemas.microsoft.com/office/drawing/2014/main" id="{C6C4E8EB-D1B7-2A6E-7CB0-1725FAEC8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/>
          <a:stretch>
            <a:fillRect/>
          </a:stretch>
        </p:blipFill>
        <p:spPr>
          <a:xfrm>
            <a:off x="6669238" y="1430019"/>
            <a:ext cx="2290865" cy="1767571"/>
          </a:xfrm>
          <a:prstGeom prst="rect">
            <a:avLst/>
          </a:prstGeom>
        </p:spPr>
      </p:pic>
      <p:sp>
        <p:nvSpPr>
          <p:cNvPr id="1053" name="台形 1052">
            <a:extLst>
              <a:ext uri="{FF2B5EF4-FFF2-40B4-BE49-F238E27FC236}">
                <a16:creationId xmlns:a16="http://schemas.microsoft.com/office/drawing/2014/main" id="{8CE7CA15-6E35-F4D2-50EA-B0BF1E46EF36}"/>
              </a:ext>
            </a:extLst>
          </p:cNvPr>
          <p:cNvSpPr/>
          <p:nvPr/>
        </p:nvSpPr>
        <p:spPr>
          <a:xfrm>
            <a:off x="7003909" y="2614917"/>
            <a:ext cx="1828297" cy="577871"/>
          </a:xfrm>
          <a:prstGeom prst="trapezoid">
            <a:avLst>
              <a:gd name="adj" fmla="val 63054"/>
            </a:avLst>
          </a:prstGeom>
          <a:solidFill>
            <a:schemeClr val="tx2">
              <a:lumMod val="50000"/>
              <a:alpha val="45000"/>
            </a:schemeClr>
          </a:solidFill>
          <a:ln>
            <a:solidFill>
              <a:schemeClr val="accent1">
                <a:shade val="15000"/>
                <a:alpha val="3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58A3405-37F2-90E3-3A66-50E1D4E98A71}"/>
              </a:ext>
            </a:extLst>
          </p:cNvPr>
          <p:cNvSpPr/>
          <p:nvPr/>
        </p:nvSpPr>
        <p:spPr>
          <a:xfrm>
            <a:off x="0" y="-20448"/>
            <a:ext cx="9152931" cy="68784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48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682DDA1C-EA42-D446-CA9A-30D8E347C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199173"/>
              </p:ext>
            </p:extLst>
          </p:nvPr>
        </p:nvGraphicFramePr>
        <p:xfrm>
          <a:off x="606830" y="1122217"/>
          <a:ext cx="7991648" cy="532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005">
                  <a:extLst>
                    <a:ext uri="{9D8B030D-6E8A-4147-A177-3AD203B41FA5}">
                      <a16:colId xmlns:a16="http://schemas.microsoft.com/office/drawing/2014/main" val="2222230004"/>
                    </a:ext>
                  </a:extLst>
                </a:gridCol>
                <a:gridCol w="4298381">
                  <a:extLst>
                    <a:ext uri="{9D8B030D-6E8A-4147-A177-3AD203B41FA5}">
                      <a16:colId xmlns:a16="http://schemas.microsoft.com/office/drawing/2014/main" val="1020028265"/>
                    </a:ext>
                  </a:extLst>
                </a:gridCol>
                <a:gridCol w="1982262">
                  <a:extLst>
                    <a:ext uri="{9D8B030D-6E8A-4147-A177-3AD203B41FA5}">
                      <a16:colId xmlns:a16="http://schemas.microsoft.com/office/drawing/2014/main" val="3334677302"/>
                    </a:ext>
                  </a:extLst>
                </a:gridCol>
              </a:tblGrid>
              <a:tr h="665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400" b="1" u="none" strike="noStrike" dirty="0">
                          <a:effectLst/>
                        </a:rPr>
                        <a:t>項　目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400" b="1" u="none" strike="noStrike" dirty="0">
                          <a:effectLst/>
                        </a:rPr>
                        <a:t>内　         容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400" b="1" u="none" strike="noStrike" dirty="0">
                          <a:effectLst/>
                        </a:rPr>
                        <a:t>備　考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666840"/>
                  </a:ext>
                </a:extLst>
              </a:tr>
              <a:tr h="665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400" b="1" u="none" strike="noStrike" dirty="0">
                          <a:effectLst/>
                        </a:rPr>
                        <a:t>氏　名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400" u="none" strike="noStrike" dirty="0">
                          <a:effectLst/>
                        </a:rPr>
                        <a:t>   必須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094394"/>
                  </a:ext>
                </a:extLst>
              </a:tr>
              <a:tr h="665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400" b="1" u="none" strike="noStrike" dirty="0">
                          <a:effectLst/>
                        </a:rPr>
                        <a:t>電　話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400" u="none" strike="noStrike" dirty="0">
                          <a:effectLst/>
                        </a:rPr>
                        <a:t>   必須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41722"/>
                  </a:ext>
                </a:extLst>
              </a:tr>
              <a:tr h="665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FAX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458896"/>
                  </a:ext>
                </a:extLst>
              </a:tr>
              <a:tr h="665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400" b="1" u="none" strike="noStrike" dirty="0">
                          <a:effectLst/>
                        </a:rPr>
                        <a:t>住所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400" u="none" strike="noStrike" dirty="0">
                          <a:effectLst/>
                        </a:rPr>
                        <a:t>   必須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800150"/>
                  </a:ext>
                </a:extLst>
              </a:tr>
              <a:tr h="665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E－</a:t>
                      </a:r>
                      <a:r>
                        <a:rPr lang="ja-JP" altLang="en-US" sz="1400" b="1" u="none" strike="noStrike" dirty="0">
                          <a:effectLst/>
                        </a:rPr>
                        <a:t>メ－ル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567410"/>
                  </a:ext>
                </a:extLst>
              </a:tr>
              <a:tr h="665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400" b="1" u="none" strike="noStrike" dirty="0">
                          <a:effectLst/>
                        </a:rPr>
                        <a:t>下見希望日時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400" u="none" strike="noStrike" dirty="0">
                          <a:effectLst/>
                        </a:rPr>
                        <a:t>　　　              年　  　月　　  日　　   時　      　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400" u="none" strike="noStrike" dirty="0">
                          <a:effectLst/>
                        </a:rPr>
                        <a:t>   土日、祝日可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557594"/>
                  </a:ext>
                </a:extLst>
              </a:tr>
              <a:tr h="665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400" b="1" u="none" strike="noStrike" dirty="0">
                          <a:effectLst/>
                        </a:rPr>
                        <a:t>その他希望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604973"/>
                  </a:ext>
                </a:extLst>
              </a:tr>
            </a:tbl>
          </a:graphicData>
        </a:graphic>
      </p:graphicFrame>
      <p:sp>
        <p:nvSpPr>
          <p:cNvPr id="5" name="タイトル 1">
            <a:extLst>
              <a:ext uri="{FF2B5EF4-FFF2-40B4-BE49-F238E27FC236}">
                <a16:creationId xmlns:a16="http://schemas.microsoft.com/office/drawing/2014/main" id="{BA3C11A4-71DE-9689-9D9C-6CFFADA269D3}"/>
              </a:ext>
            </a:extLst>
          </p:cNvPr>
          <p:cNvSpPr txBox="1">
            <a:spLocks/>
          </p:cNvSpPr>
          <p:nvPr/>
        </p:nvSpPr>
        <p:spPr>
          <a:xfrm>
            <a:off x="768874" y="539808"/>
            <a:ext cx="7991649" cy="5824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/>
              <a:t>見積依頼書</a:t>
            </a:r>
          </a:p>
        </p:txBody>
      </p:sp>
    </p:spTree>
    <p:extLst>
      <p:ext uri="{BB962C8B-B14F-4D97-AF65-F5344CB8AC3E}">
        <p14:creationId xmlns:p14="http://schemas.microsoft.com/office/powerpoint/2010/main" val="99255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1584</TotalTime>
  <Words>360</Words>
  <Application>Microsoft Office PowerPoint</Application>
  <PresentationFormat>画面に合わせる (4:3)</PresentationFormat>
  <Paragraphs>56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游ゴシック</vt:lpstr>
      <vt:lpstr>Arial</vt:lpstr>
      <vt:lpstr>Calibri</vt:lpstr>
      <vt:lpstr>Calibri Light</vt:lpstr>
      <vt:lpstr>Office テーマ</vt:lpstr>
      <vt:lpstr>ガレ－ジの修理・補強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wakayama masanobu</dc:creator>
  <cp:lastModifiedBy>wakayama masanobu</cp:lastModifiedBy>
  <cp:revision>101</cp:revision>
  <cp:lastPrinted>2025-11-30T03:04:31Z</cp:lastPrinted>
  <dcterms:created xsi:type="dcterms:W3CDTF">2025-05-22T07:07:49Z</dcterms:created>
  <dcterms:modified xsi:type="dcterms:W3CDTF">2025-11-30T08:59:05Z</dcterms:modified>
</cp:coreProperties>
</file>